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314" r:id="rId3"/>
    <p:sldId id="318" r:id="rId4"/>
    <p:sldId id="319" r:id="rId5"/>
    <p:sldId id="315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666"/>
    <a:srgbClr val="2795D2"/>
    <a:srgbClr val="A7CE37"/>
    <a:srgbClr val="FDB01E"/>
    <a:srgbClr val="A6A6A6"/>
    <a:srgbClr val="2F3B45"/>
    <a:srgbClr val="2B404C"/>
    <a:srgbClr val="314551"/>
    <a:srgbClr val="2A3E4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F0D1BA-7645-44BA-B730-90693EF588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70EAF0E-A092-46D7-B3EE-4377C3814B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86BCEE2-73FC-4DFC-9F54-E31B1E201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01F5-8A3F-47D3-BEC4-3ABFAA8C6954}" type="datetimeFigureOut">
              <a:rPr lang="zh-CN" altLang="en-US" smtClean="0"/>
              <a:t>2025/1/10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8AEEF4C-86B5-4773-BB94-94EA9024A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9477517-D8E6-47CC-913E-76B40C8A2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54F3-44FC-4EAD-BB2C-4AEE7C356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2879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C20A7B-4E15-465C-B130-FCA838EDF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396534C-4843-47A2-BB01-014F067D57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026FA49-D1B3-406F-839B-EB62CE14A7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DB8E380-EA96-4069-9EB9-B8DC454D9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01F5-8A3F-47D3-BEC4-3ABFAA8C6954}" type="datetimeFigureOut">
              <a:rPr lang="zh-CN" altLang="en-US" smtClean="0"/>
              <a:t>2025/1/10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2912D8A-A160-4878-89DF-5E876C45A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EB85D35-C64A-450A-9E0C-B5B323F2C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54F3-44FC-4EAD-BB2C-4AEE7C356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5026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D88FBBA-B229-4A6E-8EA5-6EB355F184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3E6CD99-2B1D-46EF-AE8C-4FB6EAAB2C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891B534-1F05-4BF1-A145-7757225A0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01F5-8A3F-47D3-BEC4-3ABFAA8C6954}" type="datetimeFigureOut">
              <a:rPr lang="zh-CN" altLang="en-US" smtClean="0"/>
              <a:t>2025/1/10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F256BA6-0B95-4A67-9E41-ADC0DDEA0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C727237-1963-4E98-B196-35CEC9F0C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54F3-44FC-4EAD-BB2C-4AEE7C356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1365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E1F4BC-400F-4C0A-A859-4BA573B66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298500A-57FB-4FC5-8535-7C4A2D441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253D943-6787-4B4B-A14A-6E5B6D8B6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01F5-8A3F-47D3-BEC4-3ABFAA8C6954}" type="datetimeFigureOut">
              <a:rPr lang="zh-CN" altLang="en-US" smtClean="0"/>
              <a:t>2025/1/10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9DB14DF-6ED8-4916-B12E-39667D2A6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D653280-DC0C-45E5-91F4-D4962735F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54F3-44FC-4EAD-BB2C-4AEE7C356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3114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96447C-56F6-4834-9084-F26748BE7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ADE731A-F980-4EDB-842E-7DBB44176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6B54A66-B652-4035-BBC0-EF544D02E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01F5-8A3F-47D3-BEC4-3ABFAA8C6954}" type="datetimeFigureOut">
              <a:rPr lang="zh-CN" altLang="en-US" smtClean="0"/>
              <a:t>2025/1/10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2C486C7-5770-4205-B266-9CC06696E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517C4A6-A95D-4183-A4B4-ABACCAB70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54F3-44FC-4EAD-BB2C-4AEE7C356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4636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3F3037-407A-43E1-9FB3-8B32E2A7E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13E5EC0-DF1E-45FF-A7D6-3DAA5CD8C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B3EC6FF-47D2-4C17-AAE6-0D50B40CF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5BAE982-9B2E-4B41-9AE0-A1064E808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01F5-8A3F-47D3-BEC4-3ABFAA8C6954}" type="datetimeFigureOut">
              <a:rPr lang="zh-CN" altLang="en-US" smtClean="0"/>
              <a:t>2025/1/10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3396695-2A78-4583-AA26-E5C2FD098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3364A6F-6412-49A9-BB94-32D8280EF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54F3-44FC-4EAD-BB2C-4AEE7C356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2726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3BCBC1-9232-429E-9AAF-E03D35AD7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12B8E8D-94F0-4432-A95D-458D8258B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89A9F74-7000-46F1-866E-FE9259C1B3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E84FD60-6603-4155-8E29-568058D40F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E18BE80-F18E-475F-BACD-62DD62DE73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02C2568-E790-4DA7-9AA2-D0FE398F4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01F5-8A3F-47D3-BEC4-3ABFAA8C6954}" type="datetimeFigureOut">
              <a:rPr lang="zh-CN" altLang="en-US" smtClean="0"/>
              <a:t>2025/1/10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AFC4C90-9C70-4B1E-8D0D-067535543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9A84E48-13C4-43FF-9747-D76FFCF13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54F3-44FC-4EAD-BB2C-4AEE7C356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171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13390D-52D4-455E-B9AB-675F64B18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635CD1F-DF94-49E7-A458-0F519BA3E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01F5-8A3F-47D3-BEC4-3ABFAA8C6954}" type="datetimeFigureOut">
              <a:rPr lang="zh-CN" altLang="en-US" smtClean="0"/>
              <a:t>2025/1/10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A041484-9DB5-4FD4-AF9D-5C6022C5C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73BEF5A-A26E-4303-BE22-46F875933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54F3-44FC-4EAD-BB2C-4AEE7C356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3758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6FD799B-6217-488A-96E5-964686A2B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01F5-8A3F-47D3-BEC4-3ABFAA8C6954}" type="datetimeFigureOut">
              <a:rPr lang="zh-CN" altLang="en-US" smtClean="0"/>
              <a:t>2025/1/10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0A88141-556D-4C4F-96E9-E020B0FF0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1C68448-5CEA-452E-B000-47F7C5131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10650" y="6356350"/>
            <a:ext cx="2743200" cy="365125"/>
          </a:xfrm>
        </p:spPr>
        <p:txBody>
          <a:bodyPr/>
          <a:lstStyle/>
          <a:p>
            <a:fld id="{9C2954F3-44FC-4EAD-BB2C-4AEE7C3568FA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17873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385175-EC85-4835-875F-21ECB3631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BC44326-CD8E-4105-8A57-F3ADA9D1A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4F3C493-8177-4623-B511-98C08109E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01F5-8A3F-47D3-BEC4-3ABFAA8C6954}" type="datetimeFigureOut">
              <a:rPr lang="zh-CN" altLang="en-US" smtClean="0"/>
              <a:t>2025/1/10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9C292CA-CA33-4729-A724-3902C76A2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BB30545-C2F5-4374-A6E7-FE5FDE267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54F3-44FC-4EAD-BB2C-4AEE7C356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4176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88FD61-6855-4EF0-B4F3-5C366E296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DFC1AA2-603B-42F5-9FFE-83C664E34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4F19B38-A0B2-4080-8418-7D0E5A6065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958907D-EC8F-44AB-922A-42301EE34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01F5-8A3F-47D3-BEC4-3ABFAA8C6954}" type="datetimeFigureOut">
              <a:rPr lang="zh-CN" altLang="en-US" smtClean="0"/>
              <a:t>2025/1/10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8F4B747-0FAB-48C8-B925-1D7BBEB59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2739E0A-F829-4A44-8F33-D0EFB9697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54F3-44FC-4EAD-BB2C-4AEE7C356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351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1FA11E6-2776-461F-8C73-42067FFD9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3CF6E9B-4072-4C29-A5D2-43370CCAC3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CC98EE-977B-455F-BB9C-06BD5672D9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401F5-8A3F-47D3-BEC4-3ABFAA8C6954}" type="datetimeFigureOut">
              <a:rPr lang="zh-CN" altLang="en-US" smtClean="0"/>
              <a:t>2025/1/10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4A9B26C-0FA5-4085-8DD7-E987A66719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0DBE621-59FA-489F-812C-FE83BE18E1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954F3-44FC-4EAD-BB2C-4AEE7C356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5978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6" r:id="rId9"/>
    <p:sldLayoutId id="2147483657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author@institution.edu.r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institution.edu.r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D7F8CC4F-FD4F-42AB-8AF6-FDEE97CA7F10}"/>
              </a:ext>
            </a:extLst>
          </p:cNvPr>
          <p:cNvSpPr/>
          <p:nvPr/>
        </p:nvSpPr>
        <p:spPr>
          <a:xfrm>
            <a:off x="-1586" y="0"/>
            <a:ext cx="12192000" cy="6858000"/>
          </a:xfrm>
          <a:prstGeom prst="rect">
            <a:avLst/>
          </a:prstGeom>
          <a:solidFill>
            <a:schemeClr val="tx2">
              <a:lumMod val="75000"/>
              <a:alpha val="50000"/>
            </a:schemeClr>
          </a:solidFill>
          <a:ln w="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5" name="矩形 124">
            <a:extLst>
              <a:ext uri="{FF2B5EF4-FFF2-40B4-BE49-F238E27FC236}">
                <a16:creationId xmlns:a16="http://schemas.microsoft.com/office/drawing/2014/main" id="{3502B1E7-AFC3-4EF0-88A8-A1ABF8273C61}"/>
              </a:ext>
            </a:extLst>
          </p:cNvPr>
          <p:cNvSpPr/>
          <p:nvPr/>
        </p:nvSpPr>
        <p:spPr>
          <a:xfrm>
            <a:off x="4533762" y="3258382"/>
            <a:ext cx="3124476" cy="41395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2000" b="1" cap="none" spc="300" dirty="0" err="1">
                <a:ln w="0"/>
                <a:solidFill>
                  <a:srgbClr val="A7CE37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Autor</a:t>
            </a:r>
            <a:r>
              <a:rPr lang="en-US" altLang="zh-CN" sz="2000" b="1" cap="none" spc="300" dirty="0">
                <a:ln w="0"/>
                <a:solidFill>
                  <a:srgbClr val="A7CE37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(</a:t>
            </a:r>
            <a:r>
              <a:rPr lang="sr-Latn-RS" altLang="zh-CN" sz="2000" b="1" spc="300" dirty="0">
                <a:ln w="0"/>
                <a:solidFill>
                  <a:srgbClr val="A7CE37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i</a:t>
            </a:r>
            <a:r>
              <a:rPr lang="en-US" altLang="zh-CN" sz="2000" b="1" cap="none" spc="300" dirty="0">
                <a:ln w="0"/>
                <a:solidFill>
                  <a:srgbClr val="A7CE37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)</a:t>
            </a:r>
            <a:endParaRPr lang="zh-CN" altLang="en-US" sz="2000" b="1" cap="none" spc="300" dirty="0">
              <a:ln w="0"/>
              <a:solidFill>
                <a:srgbClr val="A7CE37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98DCCB8-AF35-4383-88F8-D7D9FA586B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15" y="281116"/>
            <a:ext cx="1927154" cy="441333"/>
          </a:xfrm>
          <a:prstGeom prst="rect">
            <a:avLst/>
          </a:prstGeom>
        </p:spPr>
      </p:pic>
      <p:sp>
        <p:nvSpPr>
          <p:cNvPr id="38" name="矩形 124">
            <a:extLst>
              <a:ext uri="{FF2B5EF4-FFF2-40B4-BE49-F238E27FC236}">
                <a16:creationId xmlns:a16="http://schemas.microsoft.com/office/drawing/2014/main" id="{23FB0C0E-8C74-4894-A89E-9118A65CC0A5}"/>
              </a:ext>
            </a:extLst>
          </p:cNvPr>
          <p:cNvSpPr/>
          <p:nvPr/>
        </p:nvSpPr>
        <p:spPr>
          <a:xfrm>
            <a:off x="599090" y="193977"/>
            <a:ext cx="1159211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hangingPunct="0"/>
            <a:r>
              <a:rPr lang="en-US" sz="1800" b="1" dirty="0">
                <a:solidFill>
                  <a:srgbClr val="A7CE3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XI </a:t>
            </a:r>
            <a:r>
              <a:rPr lang="sr-Latn-RS" sz="1800" b="1" dirty="0">
                <a:solidFill>
                  <a:srgbClr val="A7CE3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Naučno-stručni skup</a:t>
            </a:r>
            <a:endParaRPr lang="en-US" sz="1800" dirty="0">
              <a:solidFill>
                <a:srgbClr val="A7CE3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 hangingPunct="0"/>
            <a:r>
              <a:rPr lang="sr-Latn-CS" sz="1800" b="1" spc="50" dirty="0">
                <a:solidFill>
                  <a:srgbClr val="A7CE3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PREDUZETNIŠTVO-INŽENJERSTVO-MENADŽMENT</a:t>
            </a:r>
            <a:endParaRPr lang="en-US" sz="1800" b="1" spc="50" dirty="0">
              <a:solidFill>
                <a:srgbClr val="A7CE3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 hangingPunct="0"/>
            <a:r>
              <a:rPr lang="sr-Latn-RS" sz="2400" b="1" spc="5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KLIMATSKE PROMENE KAO INŽENJERSKI IZAZOV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9" name="矩形 124">
            <a:extLst>
              <a:ext uri="{FF2B5EF4-FFF2-40B4-BE49-F238E27FC236}">
                <a16:creationId xmlns:a16="http://schemas.microsoft.com/office/drawing/2014/main" id="{93556FD0-9817-49DA-84BD-C6D12A818004}"/>
              </a:ext>
            </a:extLst>
          </p:cNvPr>
          <p:cNvSpPr/>
          <p:nvPr/>
        </p:nvSpPr>
        <p:spPr>
          <a:xfrm>
            <a:off x="-1586" y="6313115"/>
            <a:ext cx="12192001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hangingPunct="0"/>
            <a:r>
              <a:rPr lang="en-US" sz="1800" b="1" dirty="0" err="1">
                <a:solidFill>
                  <a:srgbClr val="A7CE3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Zrenjanin</a:t>
            </a:r>
            <a:r>
              <a:rPr lang="en-US" sz="1800" b="1" dirty="0">
                <a:solidFill>
                  <a:srgbClr val="A7CE3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sr-Latn-RS" sz="1800" b="1" dirty="0">
                <a:solidFill>
                  <a:srgbClr val="A7CE3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26. april, </a:t>
            </a:r>
            <a:r>
              <a:rPr lang="en-US" sz="1800" b="1" dirty="0">
                <a:solidFill>
                  <a:srgbClr val="A7CE3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2025</a:t>
            </a:r>
            <a:r>
              <a:rPr lang="sr-Latn-RS" sz="1800" b="1" dirty="0">
                <a:solidFill>
                  <a:srgbClr val="A7CE3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US" sz="1800" dirty="0">
              <a:solidFill>
                <a:srgbClr val="A7CE3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3AEAA3B9-0AA6-4EC6-9145-041EE6931EA5}"/>
              </a:ext>
            </a:extLst>
          </p:cNvPr>
          <p:cNvSpPr/>
          <p:nvPr/>
        </p:nvSpPr>
        <p:spPr>
          <a:xfrm>
            <a:off x="-1586" y="1658428"/>
            <a:ext cx="1219358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Latn-RS" altLang="zh-CN" sz="4800" b="1" dirty="0">
                <a:ln w="0"/>
                <a:solidFill>
                  <a:srgbClr val="2795D2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NASLOV RADA NA SRPSKOM</a:t>
            </a:r>
          </a:p>
          <a:p>
            <a:pPr algn="ctr"/>
            <a:r>
              <a:rPr lang="sr-Latn-RS" altLang="zh-CN" sz="3600" b="1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Naslov rada na engleskom</a:t>
            </a:r>
            <a:r>
              <a:rPr lang="en-US" altLang="zh-CN" sz="4800" b="1" dirty="0">
                <a:ln w="0"/>
                <a:solidFill>
                  <a:srgbClr val="2795D2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</a:t>
            </a:r>
            <a:endParaRPr lang="zh-CN" altLang="en-US" sz="4800" b="1" cap="none" dirty="0">
              <a:ln w="0"/>
              <a:solidFill>
                <a:srgbClr val="2795D2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E29CC6-2CA0-490E-AE0C-095AFA2FD6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957" y="289901"/>
            <a:ext cx="829128" cy="823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84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86E51C2-C5B5-4649-8390-F043594E06FF}"/>
              </a:ext>
            </a:extLst>
          </p:cNvPr>
          <p:cNvSpPr/>
          <p:nvPr/>
        </p:nvSpPr>
        <p:spPr>
          <a:xfrm>
            <a:off x="-2" y="1"/>
            <a:ext cx="12192001" cy="6858000"/>
          </a:xfrm>
          <a:prstGeom prst="rect">
            <a:avLst/>
          </a:prstGeom>
          <a:pattFill prst="ltHorz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pPr>
              <a:spcAft>
                <a:spcPts val="300"/>
              </a:spcAft>
            </a:pP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3AEAA3B9-0AA6-4EC6-9145-041EE6931EA5}"/>
              </a:ext>
            </a:extLst>
          </p:cNvPr>
          <p:cNvSpPr/>
          <p:nvPr/>
        </p:nvSpPr>
        <p:spPr>
          <a:xfrm>
            <a:off x="1328322" y="423627"/>
            <a:ext cx="10863677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sr-Latn-RS" altLang="zh-CN" sz="3400" b="1" dirty="0">
                <a:ln w="0"/>
                <a:solidFill>
                  <a:srgbClr val="2795D2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UPUTSTVO ZA IZRADU PREZENTACIJE (1)</a:t>
            </a:r>
            <a:endParaRPr lang="zh-CN" altLang="en-US" sz="3400" b="1" cap="none" dirty="0">
              <a:ln w="0"/>
              <a:solidFill>
                <a:srgbClr val="2795D2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9085F6F-B053-4DA0-B1DF-F80D2BF770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6" y="149096"/>
            <a:ext cx="1288567" cy="274531"/>
          </a:xfrm>
          <a:prstGeom prst="rect">
            <a:avLst/>
          </a:prstGeom>
        </p:spPr>
      </p:pic>
      <p:sp>
        <p:nvSpPr>
          <p:cNvPr id="10" name="矩形 19">
            <a:extLst>
              <a:ext uri="{FF2B5EF4-FFF2-40B4-BE49-F238E27FC236}">
                <a16:creationId xmlns:a16="http://schemas.microsoft.com/office/drawing/2014/main" id="{74C9322B-50B8-4F96-B82A-19995449D7D2}"/>
              </a:ext>
            </a:extLst>
          </p:cNvPr>
          <p:cNvSpPr/>
          <p:nvPr/>
        </p:nvSpPr>
        <p:spPr>
          <a:xfrm>
            <a:off x="1328323" y="1545336"/>
            <a:ext cx="10413103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Za izlaganje radova je predviđeno 10 minuta/rad.</a:t>
            </a:r>
          </a:p>
          <a:p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Eventualna p</a:t>
            </a:r>
            <a:r>
              <a:rPr lang="en-US" altLang="zh-CN" sz="2800" dirty="0" err="1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itanja</a:t>
            </a: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</a:t>
            </a:r>
            <a:r>
              <a:rPr lang="en-US" altLang="zh-CN" sz="2800" dirty="0" err="1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za</a:t>
            </a: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</a:t>
            </a:r>
            <a:r>
              <a:rPr lang="en-US" altLang="zh-CN" sz="2800" dirty="0" err="1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izlagače</a:t>
            </a: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</a:t>
            </a:r>
            <a:r>
              <a:rPr lang="en-US" altLang="zh-CN" sz="2800" dirty="0" err="1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će</a:t>
            </a: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biti omogućena </a:t>
            </a: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u </a:t>
            </a:r>
            <a:r>
              <a:rPr lang="en-US" altLang="zh-CN" sz="2800" dirty="0" err="1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završnom</a:t>
            </a: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</a:t>
            </a:r>
            <a:r>
              <a:rPr lang="en-US" altLang="zh-CN" sz="2800" dirty="0" err="1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delu</a:t>
            </a: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svake sesije.</a:t>
            </a:r>
          </a:p>
          <a:p>
            <a:endParaRPr lang="sr-Latn-RS" altLang="zh-CN" sz="2800" dirty="0">
              <a:ln w="0"/>
              <a:solidFill>
                <a:srgbClr val="385666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  <a:p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Vreme izlaganje će se meriti, a izlagači će biti obavešteni o ulasku u poslednji minut. </a:t>
            </a:r>
            <a:r>
              <a:rPr lang="en-US" altLang="zh-CN" sz="2800" dirty="0" err="1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Molimo</a:t>
            </a: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vas da se </a:t>
            </a:r>
            <a:r>
              <a:rPr lang="en-US" altLang="zh-CN" sz="2800" dirty="0" err="1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pridržavate</a:t>
            </a: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rasporeda u </a:t>
            </a: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program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u</a:t>
            </a: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</a:t>
            </a:r>
            <a:r>
              <a:rPr lang="en-US" altLang="zh-CN" sz="2800" dirty="0" err="1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konferencije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.</a:t>
            </a:r>
          </a:p>
          <a:p>
            <a:endParaRPr lang="sr-Latn-RS" altLang="zh-CN" sz="2800" dirty="0">
              <a:ln w="0"/>
              <a:solidFill>
                <a:srgbClr val="385666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  <a:p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Sugeriše se </a:t>
            </a:r>
            <a:r>
              <a:rPr lang="en-US" altLang="zh-CN" sz="2800" dirty="0" err="1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koriš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ć</a:t>
            </a:r>
            <a:r>
              <a:rPr lang="en-US" altLang="zh-CN" sz="2800" dirty="0" err="1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enje</a:t>
            </a: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</a:t>
            </a:r>
            <a:r>
              <a:rPr lang="en-US" altLang="zh-CN" sz="2800" dirty="0" err="1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javnog</a:t>
            </a: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laptopa </a:t>
            </a: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u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kon</a:t>
            </a:r>
            <a:r>
              <a:rPr lang="en-US" altLang="zh-CN" sz="2800" dirty="0" err="1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ferencijskoj</a:t>
            </a: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S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ali, </a:t>
            </a:r>
            <a:r>
              <a:rPr lang="en-US" altLang="zh-CN" sz="2800" dirty="0" err="1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kako</a:t>
            </a: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bi se 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obezbedio </a:t>
            </a:r>
            <a:r>
              <a:rPr lang="en-US" altLang="zh-CN" sz="2800" dirty="0" err="1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nesmetan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i </a:t>
            </a:r>
            <a:r>
              <a:rPr lang="en-US" altLang="zh-CN" sz="2800" dirty="0" err="1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pr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e</a:t>
            </a:r>
            <a:r>
              <a:rPr lang="en-US" altLang="zh-CN" sz="2800" dirty="0" err="1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laz</a:t>
            </a: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</a:t>
            </a:r>
            <a:r>
              <a:rPr lang="en-US" altLang="zh-CN" sz="2800" dirty="0" err="1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na</a:t>
            </a: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</a:t>
            </a:r>
            <a:r>
              <a:rPr lang="en-US" altLang="zh-CN" sz="2800" dirty="0" err="1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sl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edeće izlaganje.</a:t>
            </a:r>
          </a:p>
        </p:txBody>
      </p:sp>
      <p:sp>
        <p:nvSpPr>
          <p:cNvPr id="7" name="灯片编号占位符 3">
            <a:extLst>
              <a:ext uri="{FF2B5EF4-FFF2-40B4-BE49-F238E27FC236}">
                <a16:creationId xmlns:a16="http://schemas.microsoft.com/office/drawing/2014/main" id="{D1C68448-5CEA-452E-B000-47F7C5131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10650" y="6356350"/>
            <a:ext cx="2743200" cy="365125"/>
          </a:xfrm>
        </p:spPr>
        <p:txBody>
          <a:bodyPr/>
          <a:lstStyle/>
          <a:p>
            <a:fld id="{9C2954F3-44FC-4EAD-BB2C-4AEE7C3568FA}" type="slidenum">
              <a:rPr lang="zh-CN" altLang="en-US" smtClean="0">
                <a:solidFill>
                  <a:schemeClr val="accent1">
                    <a:lumMod val="75000"/>
                  </a:schemeClr>
                </a:solidFill>
              </a:rPr>
              <a:t>2</a:t>
            </a:fld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775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86E51C2-C5B5-4649-8390-F043594E06FF}"/>
              </a:ext>
            </a:extLst>
          </p:cNvPr>
          <p:cNvSpPr/>
          <p:nvPr/>
        </p:nvSpPr>
        <p:spPr>
          <a:xfrm>
            <a:off x="-2" y="1"/>
            <a:ext cx="12192001" cy="6858000"/>
          </a:xfrm>
          <a:prstGeom prst="rect">
            <a:avLst/>
          </a:prstGeom>
          <a:pattFill prst="ltHorz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pPr>
              <a:spcAft>
                <a:spcPts val="300"/>
              </a:spcAft>
            </a:pP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3AEAA3B9-0AA6-4EC6-9145-041EE6931EA5}"/>
              </a:ext>
            </a:extLst>
          </p:cNvPr>
          <p:cNvSpPr/>
          <p:nvPr/>
        </p:nvSpPr>
        <p:spPr>
          <a:xfrm>
            <a:off x="1328322" y="423627"/>
            <a:ext cx="10863677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sr-Latn-RS" altLang="zh-CN" sz="3400" b="1" dirty="0">
                <a:ln w="0"/>
                <a:solidFill>
                  <a:srgbClr val="2795D2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UPUTSTVO ZA IZRADU PREZENTACIJE (2)</a:t>
            </a:r>
            <a:endParaRPr lang="zh-CN" altLang="en-US" sz="3400" b="1" dirty="0">
              <a:ln w="0"/>
              <a:solidFill>
                <a:srgbClr val="2795D2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9085F6F-B053-4DA0-B1DF-F80D2BF770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6" y="149096"/>
            <a:ext cx="1288567" cy="274531"/>
          </a:xfrm>
          <a:prstGeom prst="rect">
            <a:avLst/>
          </a:prstGeom>
        </p:spPr>
      </p:pic>
      <p:sp>
        <p:nvSpPr>
          <p:cNvPr id="10" name="矩形 19">
            <a:extLst>
              <a:ext uri="{FF2B5EF4-FFF2-40B4-BE49-F238E27FC236}">
                <a16:creationId xmlns:a16="http://schemas.microsoft.com/office/drawing/2014/main" id="{74C9322B-50B8-4F96-B82A-19995449D7D2}"/>
              </a:ext>
            </a:extLst>
          </p:cNvPr>
          <p:cNvSpPr/>
          <p:nvPr/>
        </p:nvSpPr>
        <p:spPr>
          <a:xfrm>
            <a:off x="1328323" y="1545336"/>
            <a:ext cx="10413103" cy="52629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vi-VN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Predlaže se kori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šćenje</a:t>
            </a:r>
            <a:r>
              <a:rPr lang="vi-VN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OV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OG</a:t>
            </a:r>
            <a:r>
              <a:rPr lang="vi-VN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TEMPLEJTA </a:t>
            </a:r>
            <a:r>
              <a:rPr lang="vi-VN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za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izradu svoje prezentacije. </a:t>
            </a:r>
          </a:p>
          <a:p>
            <a:pPr algn="just"/>
            <a:r>
              <a:rPr lang="vi-VN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Format: PowerPoint, 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uz napomenu da </a:t>
            </a:r>
            <a:r>
              <a:rPr lang="vi-VN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proverite 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da li su </a:t>
            </a:r>
            <a:r>
              <a:rPr lang="vi-VN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svi fontovi i vizu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e</a:t>
            </a:r>
            <a:r>
              <a:rPr lang="vi-VN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lni elementi ugrađeni u vaš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u datoteku</a:t>
            </a:r>
            <a:r>
              <a:rPr lang="vi-VN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.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</a:t>
            </a:r>
          </a:p>
          <a:p>
            <a:pPr algn="just"/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R</a:t>
            </a:r>
            <a:r>
              <a:rPr lang="vi-VN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azmislite 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o svojim </a:t>
            </a:r>
            <a:r>
              <a:rPr lang="vi-VN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slajdov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im</a:t>
            </a:r>
            <a:r>
              <a:rPr lang="vi-VN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a:</a:t>
            </a:r>
            <a:endParaRPr lang="sr-Latn-RS" altLang="zh-CN" sz="2800" dirty="0">
              <a:ln w="0"/>
              <a:solidFill>
                <a:srgbClr val="385666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vi-VN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Naslovni slajd: Imena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(autori)</a:t>
            </a:r>
            <a:r>
              <a:rPr lang="vi-VN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, 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Institucija</a:t>
            </a:r>
            <a:r>
              <a:rPr lang="vi-VN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, akademski st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epen</a:t>
            </a:r>
            <a:r>
              <a:rPr lang="vi-VN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, akademsko zvanje</a:t>
            </a:r>
            <a:endParaRPr lang="sr-Latn-RS" altLang="zh-CN" sz="2800" dirty="0">
              <a:ln w="0"/>
              <a:solidFill>
                <a:srgbClr val="385666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vi-VN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Uvodni slajd: 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U </a:t>
            </a:r>
            <a:r>
              <a:rPr lang="vi-VN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čemu je 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suština Vašeg rada?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vi-VN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Nekoliko slajdova o vašem istraživanju i dobi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jenim </a:t>
            </a:r>
            <a:r>
              <a:rPr lang="vi-VN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rezultati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ma, </a:t>
            </a:r>
            <a:r>
              <a:rPr lang="vi-VN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obogaćen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o </a:t>
            </a:r>
            <a:r>
              <a:rPr lang="vi-VN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dijagramima, tablicama, grafikonima, slikama…</a:t>
            </a:r>
            <a:endParaRPr lang="sr-Latn-RS" altLang="zh-CN" sz="2800" dirty="0">
              <a:ln w="0"/>
              <a:solidFill>
                <a:srgbClr val="385666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vi-VN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Jedan slajd sa završnim komentarima i zaključcima.</a:t>
            </a:r>
            <a:endParaRPr lang="sr-Latn-RS" altLang="zh-CN" sz="2800" dirty="0">
              <a:ln w="0"/>
              <a:solidFill>
                <a:srgbClr val="385666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vi-VN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Završni slajd s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a</a:t>
            </a:r>
            <a:r>
              <a:rPr lang="vi-VN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zahval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nicama (opciono)</a:t>
            </a:r>
            <a:r>
              <a:rPr lang="vi-VN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i kontaktima</a:t>
            </a:r>
            <a:endParaRPr lang="sr-Latn-RS" altLang="zh-CN" sz="2800" dirty="0">
              <a:ln w="0"/>
              <a:solidFill>
                <a:srgbClr val="385666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Opcioni s</a:t>
            </a:r>
            <a:r>
              <a:rPr lang="vi-VN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lajd: 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Postavljena h</a:t>
            </a:r>
            <a:r>
              <a:rPr lang="vi-VN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ipoteza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/e</a:t>
            </a:r>
            <a:r>
              <a:rPr lang="vi-VN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pre 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s</a:t>
            </a:r>
            <a:r>
              <a:rPr lang="vi-VN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provedenog istraživanja</a:t>
            </a:r>
            <a:endParaRPr lang="en-US" altLang="zh-CN" sz="2800" dirty="0">
              <a:ln w="0"/>
              <a:solidFill>
                <a:srgbClr val="385666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sp>
        <p:nvSpPr>
          <p:cNvPr id="7" name="灯片编号占位符 3">
            <a:extLst>
              <a:ext uri="{FF2B5EF4-FFF2-40B4-BE49-F238E27FC236}">
                <a16:creationId xmlns:a16="http://schemas.microsoft.com/office/drawing/2014/main" id="{D1C68448-5CEA-452E-B000-47F7C5131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10650" y="6356350"/>
            <a:ext cx="2743200" cy="365125"/>
          </a:xfrm>
        </p:spPr>
        <p:txBody>
          <a:bodyPr/>
          <a:lstStyle/>
          <a:p>
            <a:fld id="{9C2954F3-44FC-4EAD-BB2C-4AEE7C3568FA}" type="slidenum">
              <a:rPr lang="zh-CN" altLang="en-US" smtClean="0">
                <a:solidFill>
                  <a:schemeClr val="accent1">
                    <a:lumMod val="75000"/>
                  </a:schemeClr>
                </a:solidFill>
              </a:rPr>
              <a:t>3</a:t>
            </a:fld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925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86E51C2-C5B5-4649-8390-F043594E06FF}"/>
              </a:ext>
            </a:extLst>
          </p:cNvPr>
          <p:cNvSpPr/>
          <p:nvPr/>
        </p:nvSpPr>
        <p:spPr>
          <a:xfrm>
            <a:off x="-2" y="1"/>
            <a:ext cx="12192001" cy="6858000"/>
          </a:xfrm>
          <a:prstGeom prst="rect">
            <a:avLst/>
          </a:prstGeom>
          <a:pattFill prst="ltHorz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pPr>
              <a:spcAft>
                <a:spcPts val="300"/>
              </a:spcAft>
            </a:pP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3AEAA3B9-0AA6-4EC6-9145-041EE6931EA5}"/>
              </a:ext>
            </a:extLst>
          </p:cNvPr>
          <p:cNvSpPr/>
          <p:nvPr/>
        </p:nvSpPr>
        <p:spPr>
          <a:xfrm>
            <a:off x="1328322" y="423627"/>
            <a:ext cx="10863677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zh-CN" sz="3400" b="1" dirty="0">
                <a:ln w="0"/>
                <a:solidFill>
                  <a:srgbClr val="2795D2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AUDIO-VI</a:t>
            </a:r>
            <a:r>
              <a:rPr lang="sr-Latn-RS" altLang="zh-CN" sz="3400" b="1" dirty="0">
                <a:ln w="0"/>
                <a:solidFill>
                  <a:srgbClr val="2795D2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Z</a:t>
            </a:r>
            <a:r>
              <a:rPr lang="en-US" altLang="zh-CN" sz="3400" b="1" dirty="0">
                <a:ln w="0"/>
                <a:solidFill>
                  <a:srgbClr val="2795D2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U</a:t>
            </a:r>
            <a:r>
              <a:rPr lang="sr-Latn-RS" altLang="zh-CN" sz="3400" b="1" dirty="0">
                <a:ln w="0"/>
                <a:solidFill>
                  <a:srgbClr val="2795D2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E</a:t>
            </a:r>
            <a:r>
              <a:rPr lang="en-US" altLang="zh-CN" sz="3400" b="1" dirty="0">
                <a:ln w="0"/>
                <a:solidFill>
                  <a:srgbClr val="2795D2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L</a:t>
            </a:r>
            <a:r>
              <a:rPr lang="sr-Latn-RS" altLang="zh-CN" sz="3400" b="1" dirty="0">
                <a:ln w="0"/>
                <a:solidFill>
                  <a:srgbClr val="2795D2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NA</a:t>
            </a:r>
            <a:r>
              <a:rPr lang="en-US" altLang="zh-CN" sz="3400" b="1" dirty="0">
                <a:ln w="0"/>
                <a:solidFill>
                  <a:srgbClr val="2795D2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</a:t>
            </a:r>
            <a:r>
              <a:rPr lang="sr-Latn-RS" altLang="zh-CN" sz="3400" b="1" dirty="0">
                <a:ln w="0"/>
                <a:solidFill>
                  <a:srgbClr val="2795D2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OPREMA NA RASPOLAGANJU U KONFERENCIJSKOJ SALI</a:t>
            </a:r>
            <a:r>
              <a:rPr lang="en-US" altLang="zh-CN" sz="3400" b="1" dirty="0">
                <a:ln w="0"/>
                <a:solidFill>
                  <a:srgbClr val="2795D2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9085F6F-B053-4DA0-B1DF-F80D2BF770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6" y="149096"/>
            <a:ext cx="1288567" cy="274531"/>
          </a:xfrm>
          <a:prstGeom prst="rect">
            <a:avLst/>
          </a:prstGeom>
        </p:spPr>
      </p:pic>
      <p:sp>
        <p:nvSpPr>
          <p:cNvPr id="10" name="矩形 19">
            <a:extLst>
              <a:ext uri="{FF2B5EF4-FFF2-40B4-BE49-F238E27FC236}">
                <a16:creationId xmlns:a16="http://schemas.microsoft.com/office/drawing/2014/main" id="{74C9322B-50B8-4F96-B82A-19995449D7D2}"/>
              </a:ext>
            </a:extLst>
          </p:cNvPr>
          <p:cNvSpPr/>
          <p:nvPr/>
        </p:nvSpPr>
        <p:spPr>
          <a:xfrm>
            <a:off x="1328323" y="1545336"/>
            <a:ext cx="10413103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Projektor</a:t>
            </a: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, 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projekciono platno rezolucije</a:t>
            </a: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: 16:9 (default)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L</a:t>
            </a:r>
            <a:r>
              <a:rPr lang="en-US" altLang="zh-CN" sz="2800" dirty="0" err="1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aptop</a:t>
            </a: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sa </a:t>
            </a: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Windows </a:t>
            </a:r>
            <a:r>
              <a:rPr lang="en-US" altLang="zh-CN" sz="2800" dirty="0" err="1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operati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vnim sistemom, </a:t>
            </a: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PowerPoint soft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ver</a:t>
            </a:r>
            <a:endParaRPr lang="en-US" altLang="zh-CN" sz="2800" dirty="0">
              <a:ln w="0"/>
              <a:solidFill>
                <a:srgbClr val="385666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 err="1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Mi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krofon</a:t>
            </a: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Laser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ski</a:t>
            </a: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</a:t>
            </a:r>
            <a:r>
              <a:rPr lang="sr-Latn-R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pokazivač</a:t>
            </a:r>
            <a:endParaRPr lang="en-US" altLang="zh-CN" sz="2800" dirty="0">
              <a:ln w="0"/>
              <a:solidFill>
                <a:srgbClr val="385666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sp>
        <p:nvSpPr>
          <p:cNvPr id="7" name="灯片编号占位符 3">
            <a:extLst>
              <a:ext uri="{FF2B5EF4-FFF2-40B4-BE49-F238E27FC236}">
                <a16:creationId xmlns:a16="http://schemas.microsoft.com/office/drawing/2014/main" id="{D1C68448-5CEA-452E-B000-47F7C5131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10650" y="6356350"/>
            <a:ext cx="2743200" cy="365125"/>
          </a:xfrm>
        </p:spPr>
        <p:txBody>
          <a:bodyPr/>
          <a:lstStyle/>
          <a:p>
            <a:fld id="{9C2954F3-44FC-4EAD-BB2C-4AEE7C3568FA}" type="slidenum">
              <a:rPr lang="zh-CN" altLang="en-US" smtClean="0">
                <a:solidFill>
                  <a:schemeClr val="accent1">
                    <a:lumMod val="75000"/>
                  </a:schemeClr>
                </a:solidFill>
              </a:rPr>
              <a:t>4</a:t>
            </a:fld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436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2">
            <a:extLst>
              <a:ext uri="{FF2B5EF4-FFF2-40B4-BE49-F238E27FC236}">
                <a16:creationId xmlns:a16="http://schemas.microsoft.com/office/drawing/2014/main" id="{D7F8CC4F-FD4F-42AB-8AF6-FDEE97CA7F10}"/>
              </a:ext>
            </a:extLst>
          </p:cNvPr>
          <p:cNvSpPr/>
          <p:nvPr/>
        </p:nvSpPr>
        <p:spPr>
          <a:xfrm>
            <a:off x="-1586" y="-4416"/>
            <a:ext cx="12192000" cy="6862416"/>
          </a:xfrm>
          <a:prstGeom prst="rect">
            <a:avLst/>
          </a:prstGeom>
          <a:solidFill>
            <a:schemeClr val="tx2">
              <a:lumMod val="75000"/>
              <a:alpha val="50000"/>
            </a:schemeClr>
          </a:solidFill>
          <a:ln w="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5D9E2D8A-EA24-4CE5-A20F-D9C64AFA78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706" y="282269"/>
            <a:ext cx="1927154" cy="441333"/>
          </a:xfrm>
          <a:prstGeom prst="rect">
            <a:avLst/>
          </a:prstGeom>
        </p:spPr>
      </p:pic>
      <p:sp>
        <p:nvSpPr>
          <p:cNvPr id="20" name="矩形 19">
            <a:extLst>
              <a:ext uri="{FF2B5EF4-FFF2-40B4-BE49-F238E27FC236}">
                <a16:creationId xmlns:a16="http://schemas.microsoft.com/office/drawing/2014/main" id="{3AEAA3B9-0AA6-4EC6-9145-041EE6931EA5}"/>
              </a:ext>
            </a:extLst>
          </p:cNvPr>
          <p:cNvSpPr/>
          <p:nvPr/>
        </p:nvSpPr>
        <p:spPr>
          <a:xfrm>
            <a:off x="3454400" y="1817809"/>
            <a:ext cx="6045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Latn-RS" altLang="zh-CN" sz="5400" b="1" dirty="0">
                <a:ln w="0"/>
                <a:solidFill>
                  <a:srgbClr val="A7CE37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HVALA NA PAŽNJI</a:t>
            </a:r>
            <a:r>
              <a:rPr lang="en-US" altLang="zh-CN" sz="5400" b="1" dirty="0">
                <a:ln w="0"/>
                <a:solidFill>
                  <a:srgbClr val="A7CE37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!!!</a:t>
            </a:r>
            <a:endParaRPr lang="zh-CN" altLang="en-US" sz="5400" b="1" cap="none" dirty="0">
              <a:ln w="0"/>
              <a:solidFill>
                <a:srgbClr val="A7CE37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sp>
        <p:nvSpPr>
          <p:cNvPr id="7" name="矩形 124">
            <a:extLst>
              <a:ext uri="{FF2B5EF4-FFF2-40B4-BE49-F238E27FC236}">
                <a16:creationId xmlns:a16="http://schemas.microsoft.com/office/drawing/2014/main" id="{3502B1E7-AFC3-4EF0-88A8-A1ABF8273C61}"/>
              </a:ext>
            </a:extLst>
          </p:cNvPr>
          <p:cNvSpPr/>
          <p:nvPr/>
        </p:nvSpPr>
        <p:spPr>
          <a:xfrm>
            <a:off x="2902857" y="3258382"/>
            <a:ext cx="7053943" cy="24622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sr-Latn-RS" altLang="zh-CN" sz="2000" b="1" cap="none" spc="300" dirty="0">
                <a:ln w="0"/>
                <a:solidFill>
                  <a:srgbClr val="A7CE37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Kontakti</a:t>
            </a:r>
            <a:r>
              <a:rPr lang="en-US" altLang="zh-CN" sz="2000" b="1" cap="none" spc="300" dirty="0">
                <a:ln w="0"/>
                <a:solidFill>
                  <a:srgbClr val="A7CE37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:</a:t>
            </a:r>
          </a:p>
          <a:p>
            <a:pPr>
              <a:lnSpc>
                <a:spcPct val="110000"/>
              </a:lnSpc>
            </a:pPr>
            <a:endParaRPr lang="en-US" altLang="zh-CN" sz="2000" b="1" spc="300" dirty="0">
              <a:ln w="0"/>
              <a:solidFill>
                <a:srgbClr val="A7CE37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  <a:p>
            <a:pPr algn="ctr">
              <a:lnSpc>
                <a:spcPct val="110000"/>
              </a:lnSpc>
            </a:pPr>
            <a:r>
              <a:rPr lang="en-US" altLang="zh-CN" sz="2000" b="1" spc="300" dirty="0" err="1">
                <a:ln w="0"/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Autor</a:t>
            </a:r>
            <a:endParaRPr lang="en-US" altLang="zh-CN" sz="2000" b="1" spc="300" dirty="0">
              <a:ln w="0"/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  <a:p>
            <a:pPr algn="ctr">
              <a:lnSpc>
                <a:spcPct val="110000"/>
              </a:lnSpc>
            </a:pPr>
            <a:r>
              <a:rPr lang="sr-Latn-RS" altLang="zh-CN" sz="2000" b="1" spc="300" dirty="0">
                <a:ln w="0"/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Naziv i</a:t>
            </a:r>
            <a:r>
              <a:rPr lang="en-US" altLang="zh-CN" sz="2000" b="1" spc="300" dirty="0" err="1">
                <a:ln w="0"/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nstitu</a:t>
            </a:r>
            <a:r>
              <a:rPr lang="sr-Latn-RS" altLang="zh-CN" sz="2000" b="1" spc="300" dirty="0">
                <a:ln w="0"/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cije</a:t>
            </a:r>
            <a:r>
              <a:rPr lang="en-US" altLang="zh-CN" sz="2000" b="1" spc="300" dirty="0">
                <a:ln w="0"/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, </a:t>
            </a:r>
            <a:r>
              <a:rPr lang="sr-Latn-RS" altLang="zh-CN" sz="2000" b="1" spc="300" dirty="0">
                <a:ln w="0"/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Grad</a:t>
            </a:r>
            <a:r>
              <a:rPr lang="en-US" altLang="zh-CN" sz="2000" b="1" spc="300" dirty="0">
                <a:ln w="0"/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/</a:t>
            </a:r>
            <a:r>
              <a:rPr lang="sr-Latn-RS" altLang="zh-CN" sz="2000" b="1" spc="300" dirty="0">
                <a:ln w="0"/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Država</a:t>
            </a:r>
            <a:endParaRPr lang="en-US" altLang="zh-CN" sz="2000" b="1" spc="300" dirty="0">
              <a:ln w="0"/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  <a:p>
            <a:pPr algn="ctr">
              <a:lnSpc>
                <a:spcPct val="110000"/>
              </a:lnSpc>
            </a:pPr>
            <a:r>
              <a:rPr lang="en-US" altLang="zh-CN" sz="2000" b="1" spc="300" dirty="0" err="1">
                <a:ln w="0"/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Adres</a:t>
            </a:r>
            <a:r>
              <a:rPr lang="sr-Latn-RS" altLang="zh-CN" sz="2000" b="1" spc="300" dirty="0">
                <a:ln w="0"/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a</a:t>
            </a:r>
            <a:endParaRPr lang="en-US" altLang="zh-CN" sz="2000" b="1" spc="300" dirty="0">
              <a:ln w="0"/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  <a:p>
            <a:pPr algn="ctr">
              <a:lnSpc>
                <a:spcPct val="110000"/>
              </a:lnSpc>
            </a:pPr>
            <a:r>
              <a:rPr lang="en-US" altLang="zh-CN" sz="2000" b="1" spc="300" dirty="0">
                <a:ln w="0"/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Email: </a:t>
            </a:r>
            <a:r>
              <a:rPr lang="en-US" altLang="zh-CN" sz="2000" b="1" spc="300" dirty="0">
                <a:ln w="0"/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  <a:hlinkClick r:id="rId3"/>
              </a:rPr>
              <a:t>autor@institution.edu.rs</a:t>
            </a:r>
            <a:endParaRPr lang="en-US" altLang="zh-CN" sz="2000" b="1" spc="300" dirty="0">
              <a:ln w="0"/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  <a:p>
            <a:pPr algn="ctr">
              <a:lnSpc>
                <a:spcPct val="110000"/>
              </a:lnSpc>
            </a:pPr>
            <a:r>
              <a:rPr lang="en-US" altLang="zh-CN" sz="2000" b="1" spc="300" dirty="0">
                <a:ln w="0"/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Web: </a:t>
            </a:r>
            <a:r>
              <a:rPr lang="en-US" altLang="zh-CN" sz="2000" b="1" spc="300" dirty="0">
                <a:ln w="0"/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  <a:hlinkClick r:id="rId4"/>
              </a:rPr>
              <a:t>www.institu</a:t>
            </a:r>
            <a:r>
              <a:rPr lang="sr-Latn-RS" altLang="zh-CN" sz="2000" b="1" spc="300" dirty="0">
                <a:ln w="0"/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  <a:hlinkClick r:id="rId4"/>
              </a:rPr>
              <a:t>cija</a:t>
            </a:r>
            <a:r>
              <a:rPr lang="en-US" altLang="zh-CN" sz="2000" b="1" spc="300" dirty="0">
                <a:ln w="0"/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  <a:hlinkClick r:id="rId4"/>
              </a:rPr>
              <a:t>.edu.rs</a:t>
            </a:r>
            <a:r>
              <a:rPr lang="en-US" altLang="zh-CN" sz="2000" b="1" spc="300" dirty="0">
                <a:ln w="0"/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07609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erznm4w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65000"/>
          </a:schemeClr>
        </a:solidFill>
        <a:ln w="0" cap="flat" cmpd="sng" algn="ctr">
          <a:noFill/>
          <a:prstDash val="solid"/>
          <a:miter lim="800000"/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2748</TotalTime>
  <Words>323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刘 世金</dc:creator>
  <cp:lastModifiedBy>VISOKA TEHNIČKA ŠKOLA ZRENJANIN</cp:lastModifiedBy>
  <cp:revision>487</cp:revision>
  <dcterms:created xsi:type="dcterms:W3CDTF">2018-05-30T09:58:19Z</dcterms:created>
  <dcterms:modified xsi:type="dcterms:W3CDTF">2025-01-10T21:11:32Z</dcterms:modified>
</cp:coreProperties>
</file>